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68" r:id="rId5"/>
    <p:sldId id="260" r:id="rId6"/>
    <p:sldId id="259" r:id="rId7"/>
    <p:sldId id="261" r:id="rId8"/>
    <p:sldId id="262" r:id="rId9"/>
    <p:sldId id="263" r:id="rId10"/>
  </p:sldIdLst>
  <p:sldSz cx="12192000" cy="6858000"/>
  <p:notesSz cx="6858000" cy="9144000"/>
  <p:custDataLst>
    <p:tags r:id="rId12"/>
  </p:custData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0038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967" autoAdjust="0"/>
  </p:normalViewPr>
  <p:slideViewPr>
    <p:cSldViewPr snapToGrid="0">
      <p:cViewPr varScale="1">
        <p:scale>
          <a:sx n="90" d="100"/>
          <a:sy n="90" d="100"/>
        </p:scale>
        <p:origin x="2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D07FE1-AB9B-41C4-8814-BE7BFE0143D0}" type="doc">
      <dgm:prSet loTypeId="urn:microsoft.com/office/officeart/2005/8/layout/arrow6" loCatId="process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zh-CN" altLang="en-US"/>
        </a:p>
      </dgm:t>
    </dgm:pt>
    <dgm:pt modelId="{A1E495A8-DAA9-466F-A55E-F3A8A0B65654}">
      <dgm:prSet phldrT="[文本]"/>
      <dgm:spPr/>
      <dgm:t>
        <a:bodyPr/>
        <a:lstStyle/>
        <a:p>
          <a:r>
            <a:rPr lang="en-US" altLang="zh-CN" dirty="0"/>
            <a:t>Outcome 1: Initialize the environment of Python successfully under the course instructor’s guidance</a:t>
          </a:r>
          <a:endParaRPr lang="zh-CN" altLang="en-US" dirty="0"/>
        </a:p>
      </dgm:t>
    </dgm:pt>
    <dgm:pt modelId="{CBC0129B-D2EA-4A3C-B3C6-6A5BFC3238A4}" type="parTrans" cxnId="{48279A1F-3CB6-48FF-B343-FD22464CBF5E}">
      <dgm:prSet/>
      <dgm:spPr/>
      <dgm:t>
        <a:bodyPr/>
        <a:lstStyle/>
        <a:p>
          <a:endParaRPr lang="zh-CN" altLang="en-US"/>
        </a:p>
      </dgm:t>
    </dgm:pt>
    <dgm:pt modelId="{0BC96263-0FD2-4B0B-80BB-21DEA80B48FC}" type="sibTrans" cxnId="{48279A1F-3CB6-48FF-B343-FD22464CBF5E}">
      <dgm:prSet/>
      <dgm:spPr/>
      <dgm:t>
        <a:bodyPr/>
        <a:lstStyle/>
        <a:p>
          <a:endParaRPr lang="zh-CN" altLang="en-US"/>
        </a:p>
      </dgm:t>
    </dgm:pt>
    <dgm:pt modelId="{9EB64499-C517-4611-B125-771277655676}">
      <dgm:prSet phldrT="[文本]"/>
      <dgm:spPr/>
      <dgm:t>
        <a:bodyPr/>
        <a:lstStyle/>
        <a:p>
          <a:r>
            <a:rPr lang="en-US" altLang="zh-CN" dirty="0"/>
            <a:t>Outcome 2: Use Turtle in Python to draw graphics correctly without others’ assistance</a:t>
          </a:r>
          <a:endParaRPr lang="zh-CN" altLang="en-US" dirty="0"/>
        </a:p>
      </dgm:t>
    </dgm:pt>
    <dgm:pt modelId="{C3AE4199-660F-4150-BBBB-DA7247230E87}" type="parTrans" cxnId="{5A8A13A4-4A7F-4132-8EC2-9898931C32DF}">
      <dgm:prSet/>
      <dgm:spPr/>
      <dgm:t>
        <a:bodyPr/>
        <a:lstStyle/>
        <a:p>
          <a:endParaRPr lang="zh-CN" altLang="en-US"/>
        </a:p>
      </dgm:t>
    </dgm:pt>
    <dgm:pt modelId="{80157E47-5F40-4560-9C52-E90D6B3852E4}" type="sibTrans" cxnId="{5A8A13A4-4A7F-4132-8EC2-9898931C32DF}">
      <dgm:prSet/>
      <dgm:spPr/>
      <dgm:t>
        <a:bodyPr/>
        <a:lstStyle/>
        <a:p>
          <a:endParaRPr lang="zh-CN" altLang="en-US"/>
        </a:p>
      </dgm:t>
    </dgm:pt>
    <dgm:pt modelId="{0FACD520-B800-4255-9F73-A2A2B4BBCBF1}" type="pres">
      <dgm:prSet presAssocID="{29D07FE1-AB9B-41C4-8814-BE7BFE0143D0}" presName="compositeShape" presStyleCnt="0">
        <dgm:presLayoutVars>
          <dgm:chMax val="2"/>
          <dgm:dir/>
          <dgm:resizeHandles val="exact"/>
        </dgm:presLayoutVars>
      </dgm:prSet>
      <dgm:spPr/>
    </dgm:pt>
    <dgm:pt modelId="{613F4BDB-2DFD-4567-8A32-55A346FBDA8D}" type="pres">
      <dgm:prSet presAssocID="{29D07FE1-AB9B-41C4-8814-BE7BFE0143D0}" presName="ribbon" presStyleLbl="node1" presStyleIdx="0" presStyleCnt="1" custLinFactNeighborX="-28866" custLinFactNeighborY="1962"/>
      <dgm:spPr/>
    </dgm:pt>
    <dgm:pt modelId="{265D09F1-F4A8-4F38-B748-76F4A0C5F534}" type="pres">
      <dgm:prSet presAssocID="{29D07FE1-AB9B-41C4-8814-BE7BFE0143D0}" presName="leftArrowText" presStyleLbl="node1" presStyleIdx="0" presStyleCnt="1" custScaleX="101655" custScaleY="82371">
        <dgm:presLayoutVars>
          <dgm:chMax val="0"/>
          <dgm:bulletEnabled val="1"/>
        </dgm:presLayoutVars>
      </dgm:prSet>
      <dgm:spPr/>
    </dgm:pt>
    <dgm:pt modelId="{1BF61F9F-05D7-4AAF-AB29-988999E0E232}" type="pres">
      <dgm:prSet presAssocID="{29D07FE1-AB9B-41C4-8814-BE7BFE0143D0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A4AE0913-5765-4DB1-9782-724DB55F6A76}" type="presOf" srcId="{29D07FE1-AB9B-41C4-8814-BE7BFE0143D0}" destId="{0FACD520-B800-4255-9F73-A2A2B4BBCBF1}" srcOrd="0" destOrd="0" presId="urn:microsoft.com/office/officeart/2005/8/layout/arrow6"/>
    <dgm:cxn modelId="{48279A1F-3CB6-48FF-B343-FD22464CBF5E}" srcId="{29D07FE1-AB9B-41C4-8814-BE7BFE0143D0}" destId="{A1E495A8-DAA9-466F-A55E-F3A8A0B65654}" srcOrd="0" destOrd="0" parTransId="{CBC0129B-D2EA-4A3C-B3C6-6A5BFC3238A4}" sibTransId="{0BC96263-0FD2-4B0B-80BB-21DEA80B48FC}"/>
    <dgm:cxn modelId="{5A8A13A4-4A7F-4132-8EC2-9898931C32DF}" srcId="{29D07FE1-AB9B-41C4-8814-BE7BFE0143D0}" destId="{9EB64499-C517-4611-B125-771277655676}" srcOrd="1" destOrd="0" parTransId="{C3AE4199-660F-4150-BBBB-DA7247230E87}" sibTransId="{80157E47-5F40-4560-9C52-E90D6B3852E4}"/>
    <dgm:cxn modelId="{B3BEDAD7-CBEB-40BA-8820-BE8F0B4CCC74}" type="presOf" srcId="{A1E495A8-DAA9-466F-A55E-F3A8A0B65654}" destId="{265D09F1-F4A8-4F38-B748-76F4A0C5F534}" srcOrd="0" destOrd="0" presId="urn:microsoft.com/office/officeart/2005/8/layout/arrow6"/>
    <dgm:cxn modelId="{1432D1E1-DD87-4E29-AE4F-D45DEE8B1288}" type="presOf" srcId="{9EB64499-C517-4611-B125-771277655676}" destId="{1BF61F9F-05D7-4AAF-AB29-988999E0E232}" srcOrd="0" destOrd="0" presId="urn:microsoft.com/office/officeart/2005/8/layout/arrow6"/>
    <dgm:cxn modelId="{8FB2D4D1-D00C-4105-ACDF-F3A9073D8814}" type="presParOf" srcId="{0FACD520-B800-4255-9F73-A2A2B4BBCBF1}" destId="{613F4BDB-2DFD-4567-8A32-55A346FBDA8D}" srcOrd="0" destOrd="0" presId="urn:microsoft.com/office/officeart/2005/8/layout/arrow6"/>
    <dgm:cxn modelId="{45DC5C85-DC63-4248-9802-957BF196B0E3}" type="presParOf" srcId="{0FACD520-B800-4255-9F73-A2A2B4BBCBF1}" destId="{265D09F1-F4A8-4F38-B748-76F4A0C5F534}" srcOrd="1" destOrd="0" presId="urn:microsoft.com/office/officeart/2005/8/layout/arrow6"/>
    <dgm:cxn modelId="{E649A109-035A-443B-A210-D9F609ACB241}" type="presParOf" srcId="{0FACD520-B800-4255-9F73-A2A2B4BBCBF1}" destId="{1BF61F9F-05D7-4AAF-AB29-988999E0E232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F4BDB-2DFD-4567-8A32-55A346FBDA8D}">
      <dsp:nvSpPr>
        <dsp:cNvPr id="0" name=""/>
        <dsp:cNvSpPr/>
      </dsp:nvSpPr>
      <dsp:spPr>
        <a:xfrm>
          <a:off x="0" y="963260"/>
          <a:ext cx="9086935" cy="3634774"/>
        </a:xfrm>
        <a:prstGeom prst="leftRightRibb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5D09F1-F4A8-4F38-B748-76F4A0C5F534}">
      <dsp:nvSpPr>
        <dsp:cNvPr id="0" name=""/>
        <dsp:cNvSpPr/>
      </dsp:nvSpPr>
      <dsp:spPr>
        <a:xfrm>
          <a:off x="1065618" y="1685021"/>
          <a:ext cx="3048316" cy="14670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Outcome 1: Initialize the environment of Python successfully under the course instructor’s guidance</a:t>
          </a:r>
          <a:endParaRPr lang="zh-CN" altLang="en-US" sz="2100" kern="1200" dirty="0"/>
        </a:p>
      </dsp:txBody>
      <dsp:txXfrm>
        <a:off x="1065618" y="1685021"/>
        <a:ext cx="3048316" cy="1467059"/>
      </dsp:txXfrm>
    </dsp:sp>
    <dsp:sp modelId="{1BF61F9F-05D7-4AAF-AB29-988999E0E232}">
      <dsp:nvSpPr>
        <dsp:cNvPr id="0" name=""/>
        <dsp:cNvSpPr/>
      </dsp:nvSpPr>
      <dsp:spPr>
        <a:xfrm>
          <a:off x="4543467" y="2109595"/>
          <a:ext cx="3543904" cy="178103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Outcome 2: Use Turtle in Python to draw graphics correctly without others’ assistance</a:t>
          </a:r>
          <a:endParaRPr lang="zh-CN" altLang="en-US" sz="2100" kern="1200" dirty="0"/>
        </a:p>
      </dsp:txBody>
      <dsp:txXfrm>
        <a:off x="4543467" y="2109595"/>
        <a:ext cx="3543904" cy="17810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143320-EF04-4CDD-9FDC-846F90F0DD35}" type="datetimeFigureOut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1ADEF8-7B5E-42B7-B9F1-B7D4206A32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0114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03">
            <a:extLst>
              <a:ext uri="{FF2B5EF4-FFF2-40B4-BE49-F238E27FC236}">
                <a16:creationId xmlns:a16="http://schemas.microsoft.com/office/drawing/2014/main" id="{7D2AF063-10F2-7960-8298-3EE92DED3C8D}"/>
              </a:ext>
            </a:extLst>
          </p:cNvPr>
          <p:cNvSpPr/>
          <p:nvPr userDrawn="1"/>
        </p:nvSpPr>
        <p:spPr>
          <a:xfrm>
            <a:off x="4408645" y="1469308"/>
            <a:ext cx="8013339" cy="58992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290995A-1A32-C4AB-20E3-C06B2B4A0BC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" y="134969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003366"/>
                </a:solidFill>
              </a:defRPr>
            </a:lvl1pPr>
          </a:lstStyle>
          <a:p>
            <a:r>
              <a:rPr lang="en-US" altLang="zh-TW" dirty="0"/>
              <a:t>Course XX Presentation</a:t>
            </a:r>
            <a:br>
              <a:rPr lang="en-US" altLang="zh-TW" dirty="0"/>
            </a:br>
            <a:r>
              <a:rPr lang="en-US" altLang="zh-TW" dirty="0"/>
              <a:t>Title YYY 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B9F5800-9046-BF38-8938-A9252A575EE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" y="4009708"/>
            <a:ext cx="7414260" cy="97377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336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 dirty="0"/>
              <a:t>Speaker: AAA	Supervisor: BBB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D391592-B457-CF91-A748-1CBBA1FE14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7784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02F3CBC-6E22-4FF1-9ADC-3BED2D61120E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E9C7E27-7ED6-7FA7-7832-C29F48B97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56349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47F830D6-9343-4186-B4B0-B600E5C5FB6B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389FF28-03B7-2ECB-5B9B-E3E21A0916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49" b="27948"/>
          <a:stretch/>
        </p:blipFill>
        <p:spPr>
          <a:xfrm>
            <a:off x="9738608" y="0"/>
            <a:ext cx="2384811" cy="101122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A061EF76-1B6F-B75E-3CB7-78F7FDCA43A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83835" y="96438"/>
            <a:ext cx="2254773" cy="830997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57194535-EB43-0EB0-7558-3FA3F5C642E0}"/>
              </a:ext>
            </a:extLst>
          </p:cNvPr>
          <p:cNvSpPr txBox="1"/>
          <p:nvPr userDrawn="1"/>
        </p:nvSpPr>
        <p:spPr>
          <a:xfrm>
            <a:off x="91440" y="67390"/>
            <a:ext cx="258318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b="1" dirty="0">
                <a:solidFill>
                  <a:srgbClr val="003875"/>
                </a:solidFill>
              </a:rPr>
              <a:t>DEPARTMENT OF </a:t>
            </a:r>
          </a:p>
          <a:p>
            <a:r>
              <a:rPr lang="en-US" altLang="zh-TW" sz="1400" b="1" dirty="0">
                <a:solidFill>
                  <a:srgbClr val="003875"/>
                </a:solidFill>
              </a:rPr>
              <a:t>CIVIL AND ENVIRONMENTAL ENGINEERING</a:t>
            </a:r>
            <a:endParaRPr lang="zh-TW" altLang="en-US" sz="1400" b="1" dirty="0">
              <a:solidFill>
                <a:srgbClr val="00387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667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94991B-CB23-4086-A288-B309092A5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DDC105E-3FD9-3EA8-01B4-C55AF7D51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3C262E-8248-5A22-E0F5-EE2823F06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93BBB-A4C6-42B5-B2F7-866A38366CBB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11F732A-C9AA-5AAE-98CC-5A56003CA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35A95BB-A2AE-9646-6835-904F90A4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7766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6A792F7-EDEA-C775-320A-BB49AC222C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8548EAD-BF25-E7A9-9968-9654EAA7DD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DBB653F-8147-A1DE-0F9E-F898F1402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13489-F7C3-499A-8EC3-86944F99EB78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B27D2E8-5064-DFCB-AC82-C7EE5FDD9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F5CC27-2D71-1128-F89B-68707502D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713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5EBCB468-842F-2478-4398-75DDB8F769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49" b="27948"/>
          <a:stretch/>
        </p:blipFill>
        <p:spPr>
          <a:xfrm>
            <a:off x="9239335" y="205739"/>
            <a:ext cx="2857330" cy="121158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BA3FE29-67B6-2F18-EC4B-0573FC86B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48748"/>
            <a:ext cx="902208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0187C0-FC98-5E6E-5899-E76E03CBA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722120"/>
            <a:ext cx="11887200" cy="445484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A8AA1F2C-86B0-13B3-C77B-6EBCEBA01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56349"/>
            <a:ext cx="2743200" cy="365125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fld id="{47F830D6-9343-4186-B4B0-B600E5C5FB6B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id="{63305536-4AB1-CE11-5E5D-1D8990EEA0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2400" y="6356984"/>
            <a:ext cx="9086935" cy="3651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761698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08414E-61F1-4765-6190-3AEB9B722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D5FB26C-99D1-7825-BE68-9D795DC29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99F3CD-BAB6-71B7-DB01-41981F0D1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C2EF-B8B2-406E-83BB-FB1DB6E78F0D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FF45843-BD5A-F704-3FA8-F637E9C5B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00757E-A352-F1B9-F140-DA7470F8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7283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30A70C-81D5-1238-7284-A28EC99E1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1D529C-F96B-B436-CB02-0E00FDA68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A8D525-0163-EB19-57A5-D4621FF3EC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28BE9DC-13CD-8205-0DDA-A5A71166D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923-D37B-4413-B497-FECFD1DEFBAA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CCD959D-41B5-6967-BC11-6EAF5DA09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D522394-C2B2-5ED7-1952-0BED7BA6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9649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043948-6F4A-D22A-DE5D-57B07B4A0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1EC5C1D-96ED-51C0-0B9F-21325AA2B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490EFAE-E103-B29C-6936-319F4630E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BD25089-9578-1079-6683-9EAD4E6180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06A7BF3-C32D-EEED-70AC-4FB8D90D66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7AF359E-9349-86C6-4C55-2BBE1B75C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D3815-2865-42F3-95A4-2AAE10BA6366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5789A0F-65C7-D5CD-E41D-C6E670748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A15A226-E715-2A9F-2418-0052664CD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0471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42AE3B-5D83-CD19-1AAD-E8D74D317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9103412-4DA7-7DF8-3D26-063953F1C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0C341-D484-4DEA-8C75-B8F474E9AB8E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ECAF2F9-80EC-FC10-9565-782BF4968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D303E3A-B82F-2646-461E-E7B77875F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323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7DBB145-9C82-602A-1342-54EBF50CE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360B9-0FD6-41A3-A4E5-587D231711FD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8CB1B9D-25C7-1FF5-DB93-26CAE3E26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B4BE060-27E1-ABAB-C207-CCD68F1D9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968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ECB668-2DE0-A556-4B2D-8A74A586E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7EA9DD-C79C-2CEC-0D63-9C545CDCA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FB87AF0-B5B0-D623-5B12-6BEDD6185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C8342C6-BD86-4C86-5FC9-719AF6CC8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5262-E884-475E-B182-08255DB49A47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6D68031-E58B-D541-4332-007925862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63B1FF-CDE5-082C-6516-D12F2FD86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3765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52E05A-0321-C5C0-3C93-8F0276E22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16CC07C-2B22-19B5-36CC-8EB5D7F3BA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B5A4C20-5494-15CA-DDEF-02E6A8E2C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0D69815-FD2E-7396-0BFF-FDD7C5C63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204A3-140F-4FCC-80AA-AA8B402607A2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4BFF44C-CBC3-1830-82D1-8FB8B7511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6FD2DFE-9C96-B9B7-55B7-1F348E40F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4751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D444487-7DAA-965F-B0A3-D8215527A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A5B7B22-C3B3-1B15-A28B-9E8D1E978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B0B928-E7E2-D755-67E7-0E5811472C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08C60-2DBC-4589-BBE7-9A58C470933D}" type="datetime1">
              <a:rPr lang="zh-TW" altLang="en-US" smtClean="0"/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355482-C840-D151-EA4D-2286E7ACDE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C60AE86-6878-B15D-BA4C-A16572FDE6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830D6-9343-4186-B4B0-B600E5C5FB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1952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8B57C1-B2DD-56B9-3925-C0EDBEA58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394" y="1041400"/>
            <a:ext cx="966603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dirty="0"/>
              <a:t>COMP1021</a:t>
            </a:r>
            <a:br>
              <a:rPr lang="en-US" altLang="zh-TW" dirty="0"/>
            </a:br>
            <a:r>
              <a:rPr lang="en-US" altLang="zh-TW" dirty="0"/>
              <a:t>Introduction to Computer Science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DC43060-F4E1-A8E4-E178-62F4FD666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394" y="3918902"/>
            <a:ext cx="7414260" cy="973772"/>
          </a:xfrm>
        </p:spPr>
        <p:txBody>
          <a:bodyPr>
            <a:normAutofit/>
          </a:bodyPr>
          <a:lstStyle/>
          <a:p>
            <a:r>
              <a:rPr lang="en-US" altLang="zh-TW" sz="3600" dirty="0"/>
              <a:t>Turtle Graphics</a:t>
            </a:r>
            <a:endParaRPr lang="zh-TW" altLang="en-US" sz="36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A1415F2-85BD-CB65-5E79-EDAC8223B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8102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E285E5-610E-0C3B-F6C9-578E40214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Learning Outcomes</a:t>
            </a:r>
            <a:endParaRPr lang="zh-CN" altLang="en-US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6F04F7A-D497-18F1-34FC-E008A98A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pPr/>
              <a:t>2</a:t>
            </a:fld>
            <a:endParaRPr lang="zh-TW" altLang="en-US"/>
          </a:p>
        </p:txBody>
      </p:sp>
      <p:graphicFrame>
        <p:nvGraphicFramePr>
          <p:cNvPr id="22" name="图示 21">
            <a:extLst>
              <a:ext uri="{FF2B5EF4-FFF2-40B4-BE49-F238E27FC236}">
                <a16:creationId xmlns:a16="http://schemas.microsoft.com/office/drawing/2014/main" id="{FF8F9088-2EE5-16CB-84F9-92CC1226E2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4918061"/>
              </p:ext>
            </p:extLst>
          </p:nvPr>
        </p:nvGraphicFramePr>
        <p:xfrm>
          <a:off x="1457839" y="937682"/>
          <a:ext cx="908693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1239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B6208C-6CB5-0111-CD84-E3E0566CC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600" b="1" dirty="0"/>
              <a:t>Unlock the Power of Google </a:t>
            </a:r>
            <a:r>
              <a:rPr lang="en-US" altLang="zh-TW" sz="4600" b="1" dirty="0" err="1"/>
              <a:t>Colab</a:t>
            </a:r>
            <a:endParaRPr lang="zh-TW" altLang="en-US" sz="4600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C9D0E9-78E9-E4F2-1DBC-091395BC3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1987095"/>
            <a:ext cx="10271760" cy="44548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200" dirty="0"/>
              <a:t>Google </a:t>
            </a:r>
            <a:r>
              <a:rPr lang="en-US" altLang="zh-TW" sz="3200" dirty="0" err="1"/>
              <a:t>Colab</a:t>
            </a:r>
            <a:r>
              <a:rPr lang="en-US" altLang="zh-TW" sz="3200" dirty="0"/>
              <a:t> is a free, cloud-based platform that provides a complete Python environment for machine learning and data analysis projects. This guide will show you how to get started.</a:t>
            </a:r>
          </a:p>
          <a:p>
            <a:endParaRPr lang="zh-TW" altLang="en-US" sz="3200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AEE0888-925B-FF01-3DC0-1C4A48742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pPr/>
              <a:t>3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72C0927-2DFC-AA29-A730-335D82894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26904"/>
            <a:ext cx="12192000" cy="668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577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E285E5-610E-0C3B-F6C9-578E40214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Step 1: </a:t>
            </a:r>
            <a:r>
              <a:rPr lang="en-US" altLang="zh-CN" b="1" dirty="0" err="1"/>
              <a:t>Creat</a:t>
            </a:r>
            <a:r>
              <a:rPr lang="en-US" altLang="zh-CN" b="1" dirty="0"/>
              <a:t> Your Account</a:t>
            </a:r>
            <a:endParaRPr lang="zh-CN" altLang="en-US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6F04F7A-D497-18F1-34FC-E008A98A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pPr/>
              <a:t>4</a:t>
            </a:fld>
            <a:endParaRPr lang="zh-TW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3CE778C-2817-EA9A-1439-CCCECEDB0F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endParaRPr lang="zh-CN" altLang="en-US"/>
          </a:p>
        </p:txBody>
      </p:sp>
      <p:grpSp>
        <p:nvGrpSpPr>
          <p:cNvPr id="6" name="组合 21">
            <a:extLst>
              <a:ext uri="{FF2B5EF4-FFF2-40B4-BE49-F238E27FC236}">
                <a16:creationId xmlns:a16="http://schemas.microsoft.com/office/drawing/2014/main" id="{D639EEB5-78C6-E1B2-829A-10056B961F94}"/>
              </a:ext>
            </a:extLst>
          </p:cNvPr>
          <p:cNvGrpSpPr/>
          <p:nvPr/>
        </p:nvGrpSpPr>
        <p:grpSpPr>
          <a:xfrm>
            <a:off x="344986" y="2217659"/>
            <a:ext cx="4504969" cy="2422685"/>
            <a:chOff x="14524" y="5245"/>
            <a:chExt cx="7094" cy="3815"/>
          </a:xfrm>
        </p:grpSpPr>
        <p:sp>
          <p:nvSpPr>
            <p:cNvPr id="16" name="Shape 12">
              <a:extLst>
                <a:ext uri="{FF2B5EF4-FFF2-40B4-BE49-F238E27FC236}">
                  <a16:creationId xmlns:a16="http://schemas.microsoft.com/office/drawing/2014/main" id="{26B9AA6A-9658-21DB-C419-51E8488B3FDB}"/>
                </a:ext>
              </a:extLst>
            </p:cNvPr>
            <p:cNvSpPr/>
            <p:nvPr/>
          </p:nvSpPr>
          <p:spPr>
            <a:xfrm>
              <a:off x="14524" y="5245"/>
              <a:ext cx="787" cy="787"/>
            </a:xfrm>
            <a:prstGeom prst="roundRect">
              <a:avLst>
                <a:gd name="adj" fmla="val 26667"/>
              </a:avLst>
            </a:prstGeom>
            <a:solidFill>
              <a:srgbClr val="E7EDF9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Text 13">
              <a:extLst>
                <a:ext uri="{FF2B5EF4-FFF2-40B4-BE49-F238E27FC236}">
                  <a16:creationId xmlns:a16="http://schemas.microsoft.com/office/drawing/2014/main" id="{D27BF895-1573-9859-071B-A8EC8BE09499}"/>
                </a:ext>
              </a:extLst>
            </p:cNvPr>
            <p:cNvSpPr/>
            <p:nvPr/>
          </p:nvSpPr>
          <p:spPr>
            <a:xfrm>
              <a:off x="14773" y="5310"/>
              <a:ext cx="288" cy="656"/>
            </a:xfrm>
            <a:prstGeom prst="rect">
              <a:avLst/>
            </a:prstGeom>
            <a:noFill/>
          </p:spPr>
          <p:txBody>
            <a:bodyPr wrap="none" rtlCol="0" anchor="t"/>
            <a:lstStyle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ts val="3280"/>
                </a:lnSpc>
                <a:buNone/>
              </a:pPr>
              <a:r>
                <a:rPr lang="en-US" sz="2625" dirty="0">
                  <a:solidFill>
                    <a:srgbClr val="476FD6"/>
                  </a:solidFill>
                  <a:latin typeface="Times New Roman" panose="02020603050405020304" charset="0"/>
                  <a:ea typeface="Roboto Slab" pitchFamily="34" charset="-122"/>
                  <a:cs typeface="Times New Roman" panose="02020603050405020304" charset="0"/>
                </a:rPr>
                <a:t>1</a:t>
              </a:r>
            </a:p>
          </p:txBody>
        </p:sp>
        <p:sp>
          <p:nvSpPr>
            <p:cNvPr id="18" name="Text 14">
              <a:extLst>
                <a:ext uri="{FF2B5EF4-FFF2-40B4-BE49-F238E27FC236}">
                  <a16:creationId xmlns:a16="http://schemas.microsoft.com/office/drawing/2014/main" id="{11CF126A-607A-3473-5136-0E8CFF65D991}"/>
                </a:ext>
              </a:extLst>
            </p:cNvPr>
            <p:cNvSpPr/>
            <p:nvPr/>
          </p:nvSpPr>
          <p:spPr>
            <a:xfrm>
              <a:off x="15661" y="5365"/>
              <a:ext cx="5268" cy="1094"/>
            </a:xfrm>
            <a:prstGeom prst="rect">
              <a:avLst/>
            </a:prstGeom>
            <a:noFill/>
          </p:spPr>
          <p:txBody>
            <a:bodyPr wrap="square" rtlCol="0" anchor="t"/>
            <a:lstStyle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2735"/>
                </a:lnSpc>
                <a:buNone/>
              </a:pPr>
              <a:r>
                <a:rPr lang="en-US" sz="2185" dirty="0">
                  <a:solidFill>
                    <a:srgbClr val="476FD6"/>
                  </a:solidFill>
                  <a:latin typeface="Times New Roman" panose="02020603050405020304" charset="0"/>
                  <a:ea typeface="Roboto Slab" pitchFamily="34" charset="-122"/>
                  <a:cs typeface="Times New Roman" panose="02020603050405020304" charset="0"/>
                  <a:sym typeface="+mn-ea"/>
                </a:rPr>
                <a:t>Open Google Colab</a:t>
              </a:r>
            </a:p>
          </p:txBody>
        </p:sp>
        <p:sp>
          <p:nvSpPr>
            <p:cNvPr id="19" name="Text 15">
              <a:extLst>
                <a:ext uri="{FF2B5EF4-FFF2-40B4-BE49-F238E27FC236}">
                  <a16:creationId xmlns:a16="http://schemas.microsoft.com/office/drawing/2014/main" id="{8853BEAE-55CE-3142-7F0C-51942C034253}"/>
                </a:ext>
              </a:extLst>
            </p:cNvPr>
            <p:cNvSpPr/>
            <p:nvPr/>
          </p:nvSpPr>
          <p:spPr>
            <a:xfrm>
              <a:off x="15661" y="6262"/>
              <a:ext cx="5957" cy="2798"/>
            </a:xfrm>
            <a:prstGeom prst="rect">
              <a:avLst/>
            </a:prstGeom>
            <a:noFill/>
          </p:spPr>
          <p:txBody>
            <a:bodyPr wrap="square" rtlCol="0" anchor="t"/>
            <a:lstStyle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15213F"/>
                  </a:solidFill>
                  <a:latin typeface="Times New Roman" panose="02020603050405020304" charset="0"/>
                  <a:ea typeface="Roboto" pitchFamily="34" charset="-122"/>
                  <a:cs typeface="Times New Roman" panose="02020603050405020304" charset="0"/>
                  <a:sym typeface="+mn-ea"/>
                </a:rPr>
                <a:t>Open  the Google Colab website (https://colab.research.google.com/).</a:t>
              </a:r>
            </a:p>
          </p:txBody>
        </p:sp>
      </p:grpSp>
      <p:grpSp>
        <p:nvGrpSpPr>
          <p:cNvPr id="7" name="组合 24">
            <a:extLst>
              <a:ext uri="{FF2B5EF4-FFF2-40B4-BE49-F238E27FC236}">
                <a16:creationId xmlns:a16="http://schemas.microsoft.com/office/drawing/2014/main" id="{5F7D9B49-27A5-C064-E91B-BE0D6D999260}"/>
              </a:ext>
            </a:extLst>
          </p:cNvPr>
          <p:cNvGrpSpPr/>
          <p:nvPr/>
        </p:nvGrpSpPr>
        <p:grpSpPr>
          <a:xfrm>
            <a:off x="4589602" y="2217817"/>
            <a:ext cx="7695565" cy="2422525"/>
            <a:chOff x="9426" y="5245"/>
            <a:chExt cx="12119" cy="3815"/>
          </a:xfrm>
        </p:grpSpPr>
        <p:sp>
          <p:nvSpPr>
            <p:cNvPr id="8" name="Shape 4">
              <a:extLst>
                <a:ext uri="{FF2B5EF4-FFF2-40B4-BE49-F238E27FC236}">
                  <a16:creationId xmlns:a16="http://schemas.microsoft.com/office/drawing/2014/main" id="{27DBE962-29B9-2AF1-B4EA-D1785C35C6C4}"/>
                </a:ext>
              </a:extLst>
            </p:cNvPr>
            <p:cNvSpPr/>
            <p:nvPr/>
          </p:nvSpPr>
          <p:spPr>
            <a:xfrm>
              <a:off x="9426" y="5245"/>
              <a:ext cx="787" cy="787"/>
            </a:xfrm>
            <a:prstGeom prst="roundRect">
              <a:avLst>
                <a:gd name="adj" fmla="val 26667"/>
              </a:avLst>
            </a:prstGeom>
            <a:solidFill>
              <a:srgbClr val="E7EDF9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Text 5">
              <a:extLst>
                <a:ext uri="{FF2B5EF4-FFF2-40B4-BE49-F238E27FC236}">
                  <a16:creationId xmlns:a16="http://schemas.microsoft.com/office/drawing/2014/main" id="{8AED865E-E4C1-0084-FD9D-769C3641BD55}"/>
                </a:ext>
              </a:extLst>
            </p:cNvPr>
            <p:cNvSpPr/>
            <p:nvPr/>
          </p:nvSpPr>
          <p:spPr>
            <a:xfrm>
              <a:off x="9712" y="5310"/>
              <a:ext cx="216" cy="656"/>
            </a:xfrm>
            <a:prstGeom prst="rect">
              <a:avLst/>
            </a:prstGeom>
            <a:noFill/>
          </p:spPr>
          <p:txBody>
            <a:bodyPr wrap="none" rtlCol="0" anchor="t"/>
            <a:lstStyle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ts val="3280"/>
                </a:lnSpc>
                <a:buNone/>
              </a:pPr>
              <a:r>
                <a:rPr lang="en-US" sz="2625" dirty="0">
                  <a:solidFill>
                    <a:srgbClr val="476FD6"/>
                  </a:solidFill>
                  <a:latin typeface="Times New Roman" panose="02020603050405020304" charset="0"/>
                  <a:ea typeface="Roboto Slab" pitchFamily="34" charset="-122"/>
                  <a:cs typeface="Times New Roman" panose="02020603050405020304" charset="0"/>
                </a:rPr>
                <a:t>2</a:t>
              </a:r>
            </a:p>
          </p:txBody>
        </p:sp>
        <p:sp>
          <p:nvSpPr>
            <p:cNvPr id="10" name="Text 6">
              <a:extLst>
                <a:ext uri="{FF2B5EF4-FFF2-40B4-BE49-F238E27FC236}">
                  <a16:creationId xmlns:a16="http://schemas.microsoft.com/office/drawing/2014/main" id="{71AE02F6-16D0-A4FC-CFC5-24E4A2DA4149}"/>
                </a:ext>
              </a:extLst>
            </p:cNvPr>
            <p:cNvSpPr/>
            <p:nvPr/>
          </p:nvSpPr>
          <p:spPr>
            <a:xfrm>
              <a:off x="10564" y="5365"/>
              <a:ext cx="3852" cy="547"/>
            </a:xfrm>
            <a:prstGeom prst="rect">
              <a:avLst/>
            </a:prstGeom>
            <a:noFill/>
          </p:spPr>
          <p:txBody>
            <a:bodyPr wrap="none" rtlCol="0" anchor="t"/>
            <a:lstStyle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2735"/>
                </a:lnSpc>
                <a:buNone/>
              </a:pPr>
              <a:r>
                <a:rPr lang="en-US" sz="2185" dirty="0">
                  <a:solidFill>
                    <a:srgbClr val="476FD6"/>
                  </a:solidFill>
                  <a:latin typeface="Times New Roman" panose="02020603050405020304" charset="0"/>
                  <a:ea typeface="Roboto Slab" pitchFamily="34" charset="-122"/>
                  <a:cs typeface="Times New Roman" panose="02020603050405020304" charset="0"/>
                </a:rPr>
                <a:t>Access with Email</a:t>
              </a:r>
            </a:p>
          </p:txBody>
        </p:sp>
        <p:sp>
          <p:nvSpPr>
            <p:cNvPr id="11" name="Text 7">
              <a:extLst>
                <a:ext uri="{FF2B5EF4-FFF2-40B4-BE49-F238E27FC236}">
                  <a16:creationId xmlns:a16="http://schemas.microsoft.com/office/drawing/2014/main" id="{AC1397A5-AD93-CED4-E92F-13E2885FE060}"/>
                </a:ext>
              </a:extLst>
            </p:cNvPr>
            <p:cNvSpPr/>
            <p:nvPr/>
          </p:nvSpPr>
          <p:spPr>
            <a:xfrm>
              <a:off x="10564" y="6262"/>
              <a:ext cx="4170" cy="2239"/>
            </a:xfrm>
            <a:prstGeom prst="rect">
              <a:avLst/>
            </a:prstGeom>
            <a:noFill/>
          </p:spPr>
          <p:txBody>
            <a:bodyPr wrap="square" rtlCol="0" anchor="t"/>
            <a:lstStyle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15213F"/>
                  </a:solidFill>
                  <a:latin typeface="Times New Roman" panose="02020603050405020304" charset="0"/>
                  <a:ea typeface="Roboto" pitchFamily="34" charset="-122"/>
                  <a:cs typeface="Times New Roman" panose="02020603050405020304" charset="0"/>
                </a:rPr>
                <a:t>Google Colab is fully integrated with Gmail, so you can easily sign in and start using it immediately.</a:t>
              </a:r>
            </a:p>
          </p:txBody>
        </p:sp>
        <p:sp>
          <p:nvSpPr>
            <p:cNvPr id="12" name="Shape 8">
              <a:extLst>
                <a:ext uri="{FF2B5EF4-FFF2-40B4-BE49-F238E27FC236}">
                  <a16:creationId xmlns:a16="http://schemas.microsoft.com/office/drawing/2014/main" id="{89B08662-19E7-EB75-FF97-A12C22841A10}"/>
                </a:ext>
              </a:extLst>
            </p:cNvPr>
            <p:cNvSpPr/>
            <p:nvPr/>
          </p:nvSpPr>
          <p:spPr>
            <a:xfrm>
              <a:off x="15084" y="5245"/>
              <a:ext cx="787" cy="787"/>
            </a:xfrm>
            <a:prstGeom prst="roundRect">
              <a:avLst>
                <a:gd name="adj" fmla="val 26667"/>
              </a:avLst>
            </a:prstGeom>
            <a:solidFill>
              <a:srgbClr val="E7EDF9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Text 9">
              <a:extLst>
                <a:ext uri="{FF2B5EF4-FFF2-40B4-BE49-F238E27FC236}">
                  <a16:creationId xmlns:a16="http://schemas.microsoft.com/office/drawing/2014/main" id="{4FA4A09F-7BAB-789F-D50E-9E7B4ADF515C}"/>
                </a:ext>
              </a:extLst>
            </p:cNvPr>
            <p:cNvSpPr/>
            <p:nvPr/>
          </p:nvSpPr>
          <p:spPr>
            <a:xfrm>
              <a:off x="15333" y="5310"/>
              <a:ext cx="288" cy="656"/>
            </a:xfrm>
            <a:prstGeom prst="rect">
              <a:avLst/>
            </a:prstGeom>
            <a:noFill/>
          </p:spPr>
          <p:txBody>
            <a:bodyPr wrap="none" rtlCol="0" anchor="t"/>
            <a:lstStyle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ts val="3280"/>
                </a:lnSpc>
                <a:buNone/>
              </a:pPr>
              <a:r>
                <a:rPr lang="en-US" sz="2625" dirty="0">
                  <a:solidFill>
                    <a:srgbClr val="476FD6"/>
                  </a:solidFill>
                  <a:latin typeface="Times New Roman" panose="02020603050405020304" charset="0"/>
                  <a:ea typeface="Roboto Slab" pitchFamily="34" charset="-122"/>
                  <a:cs typeface="Times New Roman" panose="02020603050405020304" charset="0"/>
                </a:rPr>
                <a:t>3</a:t>
              </a:r>
            </a:p>
          </p:txBody>
        </p:sp>
        <p:sp>
          <p:nvSpPr>
            <p:cNvPr id="14" name="Text 10">
              <a:extLst>
                <a:ext uri="{FF2B5EF4-FFF2-40B4-BE49-F238E27FC236}">
                  <a16:creationId xmlns:a16="http://schemas.microsoft.com/office/drawing/2014/main" id="{9AEFA1B6-F9B3-9606-CF53-07A07EF1EA55}"/>
                </a:ext>
              </a:extLst>
            </p:cNvPr>
            <p:cNvSpPr/>
            <p:nvPr/>
          </p:nvSpPr>
          <p:spPr>
            <a:xfrm>
              <a:off x="16221" y="5365"/>
              <a:ext cx="5324" cy="1094"/>
            </a:xfrm>
            <a:prstGeom prst="rect">
              <a:avLst/>
            </a:prstGeom>
            <a:noFill/>
          </p:spPr>
          <p:txBody>
            <a:bodyPr wrap="square" rtlCol="0" anchor="t"/>
            <a:lstStyle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2735"/>
                </a:lnSpc>
                <a:buNone/>
              </a:pPr>
              <a:r>
                <a:rPr lang="en-US" sz="2185" dirty="0">
                  <a:solidFill>
                    <a:srgbClr val="476FD6"/>
                  </a:solidFill>
                  <a:latin typeface="Times New Roman" panose="02020603050405020304" charset="0"/>
                  <a:ea typeface="Roboto Slab" pitchFamily="34" charset="-122"/>
                  <a:cs typeface="Times New Roman" panose="02020603050405020304" charset="0"/>
                </a:rPr>
                <a:t>Complete Registration</a:t>
              </a:r>
            </a:p>
          </p:txBody>
        </p:sp>
        <p:sp>
          <p:nvSpPr>
            <p:cNvPr id="15" name="Text 11">
              <a:extLst>
                <a:ext uri="{FF2B5EF4-FFF2-40B4-BE49-F238E27FC236}">
                  <a16:creationId xmlns:a16="http://schemas.microsoft.com/office/drawing/2014/main" id="{236D1A6C-9E7A-BAD7-5ADC-5E01AEABA957}"/>
                </a:ext>
              </a:extLst>
            </p:cNvPr>
            <p:cNvSpPr/>
            <p:nvPr/>
          </p:nvSpPr>
          <p:spPr>
            <a:xfrm>
              <a:off x="16221" y="6262"/>
              <a:ext cx="4170" cy="2798"/>
            </a:xfrm>
            <a:prstGeom prst="rect">
              <a:avLst/>
            </a:prstGeom>
            <a:noFill/>
          </p:spPr>
          <p:txBody>
            <a:bodyPr wrap="square" rtlCol="0" anchor="t"/>
            <a:lstStyle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15213F"/>
                  </a:solidFill>
                  <a:latin typeface="Times New Roman" panose="02020603050405020304" charset="0"/>
                  <a:ea typeface="Roboto" pitchFamily="34" charset="-122"/>
                  <a:cs typeface="Times New Roman" panose="02020603050405020304" charset="0"/>
                </a:rPr>
                <a:t>Once you're signed in, follow the simple steps to complete your registration and start using Google Colab.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024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8B3DD9DE-2714-D08E-EB20-68CD3166D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087840"/>
            <a:ext cx="4599384" cy="49931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E26FE60-B2EE-651C-E405-A7CDD5C3D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48748"/>
            <a:ext cx="9144000" cy="1325563"/>
          </a:xfrm>
        </p:spPr>
        <p:txBody>
          <a:bodyPr/>
          <a:lstStyle/>
          <a:p>
            <a:r>
              <a:rPr lang="en-US" altLang="zh-TW" b="1" dirty="0"/>
              <a:t>S</a:t>
            </a:r>
            <a:r>
              <a:rPr lang="en-US" altLang="zh-CN" b="1" dirty="0"/>
              <a:t>tep 2: </a:t>
            </a:r>
            <a:r>
              <a:rPr lang="en-US" altLang="zh-TW" b="1" dirty="0"/>
              <a:t>Understand the </a:t>
            </a:r>
            <a:r>
              <a:rPr lang="en-US" altLang="zh-TW" b="1" dirty="0" err="1"/>
              <a:t>Colab</a:t>
            </a:r>
            <a:r>
              <a:rPr lang="en-US" altLang="zh-TW" b="1" dirty="0"/>
              <a:t> Interface</a:t>
            </a:r>
            <a:endParaRPr lang="zh-TW" altLang="en-US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3AAAD65-573F-B543-92E7-447CCD8E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pPr/>
              <a:t>5</a:t>
            </a:fld>
            <a:endParaRPr lang="zh-TW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8E1CC61-7D58-E100-51AF-318FDC5A5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AF80D75-AB82-DE51-22CA-006B0F1AD91D}"/>
              </a:ext>
            </a:extLst>
          </p:cNvPr>
          <p:cNvSpPr/>
          <p:nvPr/>
        </p:nvSpPr>
        <p:spPr>
          <a:xfrm>
            <a:off x="469232" y="1124798"/>
            <a:ext cx="3152274" cy="55345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D9085106-2934-199D-83D3-DEB0DD0C6D64}"/>
              </a:ext>
            </a:extLst>
          </p:cNvPr>
          <p:cNvSpPr/>
          <p:nvPr/>
        </p:nvSpPr>
        <p:spPr>
          <a:xfrm>
            <a:off x="5454086" y="1701291"/>
            <a:ext cx="1512198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Menu bar:</a:t>
            </a:r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720C681D-9E7B-E20F-F845-7205497C767A}"/>
              </a:ext>
            </a:extLst>
          </p:cNvPr>
          <p:cNvSpPr/>
          <p:nvPr/>
        </p:nvSpPr>
        <p:spPr>
          <a:xfrm>
            <a:off x="5454086" y="2048478"/>
            <a:ext cx="6433114" cy="7469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  <a:sym typeface="+mn-ea"/>
              </a:rPr>
              <a:t>It contains various options for managing and running your notebook, such as saving, running code cells, and changing runtime settings.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3B2DF866-C5BB-4567-ECEA-4EFA340785C7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3621506" y="1401524"/>
            <a:ext cx="1832580" cy="102044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 12">
            <a:extLst>
              <a:ext uri="{FF2B5EF4-FFF2-40B4-BE49-F238E27FC236}">
                <a16:creationId xmlns:a16="http://schemas.microsoft.com/office/drawing/2014/main" id="{E7C3444D-9C2E-4796-5D5B-58106AFFBE9C}"/>
              </a:ext>
            </a:extLst>
          </p:cNvPr>
          <p:cNvSpPr/>
          <p:nvPr/>
        </p:nvSpPr>
        <p:spPr>
          <a:xfrm>
            <a:off x="5466291" y="4688016"/>
            <a:ext cx="1608277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Code cell:</a:t>
            </a:r>
          </a:p>
        </p:txBody>
      </p:sp>
      <p:sp>
        <p:nvSpPr>
          <p:cNvPr id="18" name="Text 13">
            <a:extLst>
              <a:ext uri="{FF2B5EF4-FFF2-40B4-BE49-F238E27FC236}">
                <a16:creationId xmlns:a16="http://schemas.microsoft.com/office/drawing/2014/main" id="{C5D6C859-C4F0-3298-E306-21A53F43B330}"/>
              </a:ext>
            </a:extLst>
          </p:cNvPr>
          <p:cNvSpPr/>
          <p:nvPr/>
        </p:nvSpPr>
        <p:spPr>
          <a:xfrm>
            <a:off x="5454086" y="5034602"/>
            <a:ext cx="6433114" cy="7469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  <a:sym typeface="+mn-ea"/>
              </a:rPr>
              <a:t>This is where you can write and run Python code. Each code cell can be run individually.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287B9B-AD0D-4CEA-C72C-F064E6F53B68}"/>
              </a:ext>
            </a:extLst>
          </p:cNvPr>
          <p:cNvSpPr/>
          <p:nvPr/>
        </p:nvSpPr>
        <p:spPr>
          <a:xfrm>
            <a:off x="541421" y="2524354"/>
            <a:ext cx="4222568" cy="207067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9826AD93-4C81-5003-980A-495CBDFAB211}"/>
              </a:ext>
            </a:extLst>
          </p:cNvPr>
          <p:cNvCxnSpPr>
            <a:stCxn id="21" idx="3"/>
            <a:endCxn id="18" idx="1"/>
          </p:cNvCxnSpPr>
          <p:nvPr/>
        </p:nvCxnSpPr>
        <p:spPr>
          <a:xfrm>
            <a:off x="4763989" y="3559691"/>
            <a:ext cx="690097" cy="184840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53E33CF3-4984-D8D6-9291-F6185F5015E8}"/>
              </a:ext>
            </a:extLst>
          </p:cNvPr>
          <p:cNvSpPr/>
          <p:nvPr/>
        </p:nvSpPr>
        <p:spPr>
          <a:xfrm>
            <a:off x="469232" y="1767211"/>
            <a:ext cx="3467337" cy="61912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Text 17">
            <a:extLst>
              <a:ext uri="{FF2B5EF4-FFF2-40B4-BE49-F238E27FC236}">
                <a16:creationId xmlns:a16="http://schemas.microsoft.com/office/drawing/2014/main" id="{F26BD797-78AB-D12F-48FE-A9143307899B}"/>
              </a:ext>
            </a:extLst>
          </p:cNvPr>
          <p:cNvSpPr/>
          <p:nvPr/>
        </p:nvSpPr>
        <p:spPr>
          <a:xfrm>
            <a:off x="5397795" y="3062674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Text cell:</a:t>
            </a:r>
          </a:p>
        </p:txBody>
      </p:sp>
      <p:sp>
        <p:nvSpPr>
          <p:cNvPr id="31" name="Text 18">
            <a:extLst>
              <a:ext uri="{FF2B5EF4-FFF2-40B4-BE49-F238E27FC236}">
                <a16:creationId xmlns:a16="http://schemas.microsoft.com/office/drawing/2014/main" id="{723D6683-49FF-38AA-D8A6-9D6838011191}"/>
              </a:ext>
            </a:extLst>
          </p:cNvPr>
          <p:cNvSpPr/>
          <p:nvPr/>
        </p:nvSpPr>
        <p:spPr>
          <a:xfrm>
            <a:off x="5466291" y="3422032"/>
            <a:ext cx="6428991" cy="7469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  <a:sym typeface="+mn-ea"/>
              </a:rPr>
              <a:t>You can add text explanations or notices using text cells. They are useful for providing instructions or adding comments to your code</a:t>
            </a:r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9EB7EE21-4962-E465-C831-7659F576BB8D}"/>
              </a:ext>
            </a:extLst>
          </p:cNvPr>
          <p:cNvCxnSpPr>
            <a:stCxn id="24" idx="3"/>
            <a:endCxn id="31" idx="1"/>
          </p:cNvCxnSpPr>
          <p:nvPr/>
        </p:nvCxnSpPr>
        <p:spPr>
          <a:xfrm>
            <a:off x="3936569" y="2076773"/>
            <a:ext cx="1529722" cy="171874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02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23A35A-BF77-334E-296B-00B952040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Step 3: </a:t>
            </a:r>
            <a:r>
              <a:rPr lang="en-US" altLang="zh-CN" b="1" dirty="0" err="1"/>
              <a:t>Creat</a:t>
            </a:r>
            <a:r>
              <a:rPr lang="en-US" altLang="zh-CN" b="1" dirty="0"/>
              <a:t> a New Notebook</a:t>
            </a:r>
            <a:endParaRPr lang="zh-CN" altLang="en-US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32EC6AA-8792-BA6C-BCB4-01FBC5D6C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389BD3F-5BDB-EAF1-7D48-2FE2FC743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endParaRPr lang="zh-CN" altLang="en-US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0C811331-DDC9-993A-3C29-BD1D4877D4D3}"/>
              </a:ext>
            </a:extLst>
          </p:cNvPr>
          <p:cNvSpPr/>
          <p:nvPr/>
        </p:nvSpPr>
        <p:spPr>
          <a:xfrm>
            <a:off x="1266151" y="4009984"/>
            <a:ext cx="4115474" cy="347186"/>
          </a:xfrm>
          <a:prstGeom prst="rect">
            <a:avLst/>
          </a:prstGeom>
          <a:noFill/>
        </p:spPr>
        <p:txBody>
          <a:bodyPr wrap="none" rtlCol="0" anchor="t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Step 3.1: Click on "New Notebook"</a:t>
            </a:r>
            <a:endParaRPr lang="en-US" sz="2185" dirty="0">
              <a:solidFill>
                <a:srgbClr val="476FD6"/>
              </a:solidFill>
              <a:latin typeface="Times New Roman" panose="02020603050405020304" charset="0"/>
              <a:ea typeface="Roboto Slab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90E0A8C3-CFC8-B576-0B8D-1E83280F808B}"/>
              </a:ext>
            </a:extLst>
          </p:cNvPr>
          <p:cNvSpPr/>
          <p:nvPr/>
        </p:nvSpPr>
        <p:spPr>
          <a:xfrm>
            <a:off x="1348720" y="4587260"/>
            <a:ext cx="4115474" cy="1776730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  <a:sym typeface="+mn-ea"/>
              </a:rPr>
              <a:t>In the dashboard, click the “file” button and then the “New Notebook” button to create a new Colab notebook.</a:t>
            </a:r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47AD1DCE-7CB6-EEE7-B5A7-C69DACF12391}"/>
              </a:ext>
            </a:extLst>
          </p:cNvPr>
          <p:cNvSpPr/>
          <p:nvPr/>
        </p:nvSpPr>
        <p:spPr>
          <a:xfrm>
            <a:off x="6623369" y="4017665"/>
            <a:ext cx="4379277" cy="478135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Step 3.2: Give your notebook a name</a:t>
            </a:r>
            <a:endParaRPr lang="en-US" sz="2185" dirty="0">
              <a:solidFill>
                <a:srgbClr val="476FD6"/>
              </a:solidFill>
              <a:latin typeface="Times New Roman" panose="02020603050405020304" charset="0"/>
              <a:ea typeface="Roboto Slab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09424637-8558-FE6F-F505-1F63E277177A}"/>
              </a:ext>
            </a:extLst>
          </p:cNvPr>
          <p:cNvSpPr/>
          <p:nvPr/>
        </p:nvSpPr>
        <p:spPr>
          <a:xfrm>
            <a:off x="6623369" y="4587260"/>
            <a:ext cx="4541936" cy="1421765"/>
          </a:xfrm>
          <a:prstGeom prst="rect">
            <a:avLst/>
          </a:prstGeom>
          <a:noFill/>
        </p:spPr>
        <p:txBody>
          <a:bodyPr wrap="square" rtlCol="0" anchor="t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  <a:sym typeface="+mn-ea"/>
              </a:rPr>
              <a:t>A dialog box will appear and ask you to provide a name for your notebook. Enter a descriptive name that reflects the purpose of your project.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5F819C72-5DC7-713E-BCE4-7C38A62C3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996" y="1281442"/>
            <a:ext cx="3504790" cy="2519385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5EA29AD0-D3A8-1817-877F-B8F451791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369" y="1281442"/>
            <a:ext cx="4193585" cy="252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883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72E791-5BAB-0859-891F-8EAC3880B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 Step 4: Write and Run the Code</a:t>
            </a:r>
            <a:endParaRPr lang="zh-TW" altLang="en-US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E4D35E6-5E86-A0D1-029E-31B5398E2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pPr/>
              <a:t>7</a:t>
            </a:fld>
            <a:endParaRPr lang="zh-TW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A178582-9392-088E-8E49-10C699735A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78182FA-3E43-6547-7219-4D24419CB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27" y="1584389"/>
            <a:ext cx="2925935" cy="1844611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EB4FA379-3AFF-0045-C4BF-F948DBB4DB73}"/>
              </a:ext>
            </a:extLst>
          </p:cNvPr>
          <p:cNvSpPr/>
          <p:nvPr/>
        </p:nvSpPr>
        <p:spPr>
          <a:xfrm>
            <a:off x="280478" y="3568461"/>
            <a:ext cx="3419231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algn="l">
              <a:lnSpc>
                <a:spcPts val="2735"/>
              </a:lnSpc>
              <a:buClrTx/>
              <a:buSzTx/>
              <a:buFontTx/>
              <a:buNone/>
            </a:pPr>
            <a:r>
              <a:rPr 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Step 4.1</a:t>
            </a:r>
            <a:r>
              <a:rPr lang="zh-CN" alt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：</a:t>
            </a:r>
            <a:r>
              <a:rPr 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Adding a code cell</a:t>
            </a: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6C83BA7D-E625-0E6E-A50F-961995E7A72E}"/>
              </a:ext>
            </a:extLst>
          </p:cNvPr>
          <p:cNvSpPr/>
          <p:nvPr/>
        </p:nvSpPr>
        <p:spPr>
          <a:xfrm>
            <a:off x="368158" y="3915647"/>
            <a:ext cx="3243870" cy="76463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  <a:sym typeface="+mn-ea"/>
              </a:rPr>
              <a:t>To add a code cell, simply click on the "+" button in the toolbar.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846D5DD-B64F-D5A7-2E1B-37224B1F1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7237" y="1553401"/>
            <a:ext cx="2925935" cy="1875599"/>
          </a:xfrm>
          <a:prstGeom prst="rect">
            <a:avLst/>
          </a:prstGeom>
        </p:spPr>
      </p:pic>
      <p:sp>
        <p:nvSpPr>
          <p:cNvPr id="12" name="Text 5">
            <a:extLst>
              <a:ext uri="{FF2B5EF4-FFF2-40B4-BE49-F238E27FC236}">
                <a16:creationId xmlns:a16="http://schemas.microsoft.com/office/drawing/2014/main" id="{31A68FB7-7F0B-C493-3252-636DFF9BE5BC}"/>
              </a:ext>
            </a:extLst>
          </p:cNvPr>
          <p:cNvSpPr/>
          <p:nvPr/>
        </p:nvSpPr>
        <p:spPr>
          <a:xfrm>
            <a:off x="4340589" y="3549887"/>
            <a:ext cx="3419230" cy="36512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algn="l">
              <a:lnSpc>
                <a:spcPts val="2735"/>
              </a:lnSpc>
              <a:buClrTx/>
              <a:buSzTx/>
              <a:buFontTx/>
              <a:buNone/>
            </a:pPr>
            <a:r>
              <a:rPr 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Step 4.2</a:t>
            </a:r>
            <a:r>
              <a:rPr lang="zh-CN" alt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：</a:t>
            </a:r>
            <a:r>
              <a:rPr 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</a:rPr>
              <a:t>Writing your code</a:t>
            </a:r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B85F4B48-3972-3B7A-11BB-7D6CD4B8085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364990" y="3944509"/>
            <a:ext cx="3462020" cy="157864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  <a:sym typeface="+mn-ea"/>
              </a:rPr>
              <a:t>In the code cell, you can write your Python code. For example, we add 6+9, and we print the result.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FF0000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  <a:sym typeface="+mn-ea"/>
              </a:rPr>
              <a:t>print(6+9)</a:t>
            </a:r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F0B03160-5776-B662-E78B-BEB8D284868F}"/>
              </a:ext>
            </a:extLst>
          </p:cNvPr>
          <p:cNvSpPr/>
          <p:nvPr/>
        </p:nvSpPr>
        <p:spPr>
          <a:xfrm>
            <a:off x="8389019" y="3944509"/>
            <a:ext cx="2841456" cy="36512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  <a:sym typeface="+mn-ea"/>
              </a:rPr>
              <a:t>you can click the play button. </a:t>
            </a:r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6FF878AA-01EE-B1FA-95FE-DFAF7B6301CA}"/>
              </a:ext>
            </a:extLst>
          </p:cNvPr>
          <p:cNvSpPr/>
          <p:nvPr/>
        </p:nvSpPr>
        <p:spPr>
          <a:xfrm>
            <a:off x="8100131" y="3567667"/>
            <a:ext cx="3419229" cy="34734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Step 4.3</a:t>
            </a:r>
            <a:r>
              <a:rPr lang="zh-CN" alt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Run </a:t>
            </a:r>
            <a:r>
              <a:rPr 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</a:rPr>
              <a:t>the code cell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D462FD50-D0B7-04CB-A043-9AD839AE2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6779" y="1572645"/>
            <a:ext cx="2925935" cy="186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957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BA8ECB5-C665-5D05-C7C1-7302F321FEAA}"/>
              </a:ext>
            </a:extLst>
          </p:cNvPr>
          <p:cNvSpPr/>
          <p:nvPr/>
        </p:nvSpPr>
        <p:spPr>
          <a:xfrm>
            <a:off x="1751308" y="3538448"/>
            <a:ext cx="8260597" cy="3183026"/>
          </a:xfrm>
          <a:prstGeom prst="roundRect">
            <a:avLst>
              <a:gd name="adj" fmla="val 4494"/>
            </a:avLst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ACD1C4E-3FA7-F762-029D-F1D2429BB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48748"/>
            <a:ext cx="9232232" cy="1325563"/>
          </a:xfrm>
        </p:spPr>
        <p:txBody>
          <a:bodyPr/>
          <a:lstStyle/>
          <a:p>
            <a:r>
              <a:rPr lang="en-US" altLang="zh-TW" b="1" dirty="0"/>
              <a:t>Step 5: Open an Existing Notebook</a:t>
            </a:r>
            <a:endParaRPr lang="zh-TW" altLang="en-US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D7876E0-EB31-8615-9C3F-0B434EE82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pPr/>
              <a:t>8</a:t>
            </a:fld>
            <a:endParaRPr lang="zh-TW" altLang="en-US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E15758CF-72C9-CA5B-BB5E-BD94B6D50562}"/>
              </a:ext>
            </a:extLst>
          </p:cNvPr>
          <p:cNvSpPr/>
          <p:nvPr/>
        </p:nvSpPr>
        <p:spPr>
          <a:xfrm>
            <a:off x="762646" y="1408004"/>
            <a:ext cx="3370064" cy="1864585"/>
          </a:xfrm>
          <a:prstGeom prst="roundRect">
            <a:avLst>
              <a:gd name="adj" fmla="val 4777"/>
            </a:avLst>
          </a:prstGeom>
          <a:solidFill>
            <a:srgbClr val="E7EDF9"/>
          </a:solid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18417426-8D4B-6211-AF57-FB256A1FC671}"/>
              </a:ext>
            </a:extLst>
          </p:cNvPr>
          <p:cNvSpPr/>
          <p:nvPr/>
        </p:nvSpPr>
        <p:spPr>
          <a:xfrm>
            <a:off x="1351916" y="1414254"/>
            <a:ext cx="2191521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</a:rPr>
              <a:t>Start from Scratch</a:t>
            </a: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24A19755-71F7-6334-4376-B261C061B372}"/>
              </a:ext>
            </a:extLst>
          </p:cNvPr>
          <p:cNvSpPr/>
          <p:nvPr/>
        </p:nvSpPr>
        <p:spPr>
          <a:xfrm>
            <a:off x="984814" y="1761440"/>
            <a:ext cx="2925723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</a:rPr>
              <a:t>Access the Notebook menu to create a new, blank notebook in Google </a:t>
            </a:r>
            <a:r>
              <a:rPr lang="en-US" sz="1750" dirty="0" err="1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</a:rPr>
              <a:t>Colab</a:t>
            </a: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</a:rPr>
              <a:t>.</a:t>
            </a:r>
          </a:p>
        </p:txBody>
      </p:sp>
      <p:sp>
        <p:nvSpPr>
          <p:cNvPr id="9" name="Shape 6">
            <a:extLst>
              <a:ext uri="{FF2B5EF4-FFF2-40B4-BE49-F238E27FC236}">
                <a16:creationId xmlns:a16="http://schemas.microsoft.com/office/drawing/2014/main" id="{8490950A-AC9F-36F0-1B99-07372F4344FB}"/>
              </a:ext>
            </a:extLst>
          </p:cNvPr>
          <p:cNvSpPr/>
          <p:nvPr/>
        </p:nvSpPr>
        <p:spPr>
          <a:xfrm>
            <a:off x="4354881" y="1408004"/>
            <a:ext cx="3370064" cy="1864585"/>
          </a:xfrm>
          <a:prstGeom prst="roundRect">
            <a:avLst>
              <a:gd name="adj" fmla="val 4777"/>
            </a:avLst>
          </a:prstGeom>
          <a:solidFill>
            <a:srgbClr val="E7EDF9"/>
          </a:solidFill>
        </p:spPr>
        <p:txBody>
          <a:bodyPr/>
          <a:lstStyle/>
          <a:p>
            <a:endParaRPr lang="zh-TW" altLang="en-US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D0BE3350-4B32-5203-FEB0-4628BEB1E8BD}"/>
              </a:ext>
            </a:extLst>
          </p:cNvPr>
          <p:cNvSpPr/>
          <p:nvPr/>
        </p:nvSpPr>
        <p:spPr>
          <a:xfrm>
            <a:off x="4532355" y="1414254"/>
            <a:ext cx="3015113" cy="34718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Open Existing Notebook</a:t>
            </a:r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9B433E06-3D17-C629-70B2-88B029003C04}"/>
              </a:ext>
            </a:extLst>
          </p:cNvPr>
          <p:cNvSpPr/>
          <p:nvPr/>
        </p:nvSpPr>
        <p:spPr>
          <a:xfrm>
            <a:off x="4577049" y="1761440"/>
            <a:ext cx="2925723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</a:rPr>
              <a:t>If you already have a notebook, you can easily open it in Google Colab by selecting it from your files.</a:t>
            </a:r>
          </a:p>
        </p:txBody>
      </p:sp>
      <p:sp>
        <p:nvSpPr>
          <p:cNvPr id="12" name="Shape 9">
            <a:extLst>
              <a:ext uri="{FF2B5EF4-FFF2-40B4-BE49-F238E27FC236}">
                <a16:creationId xmlns:a16="http://schemas.microsoft.com/office/drawing/2014/main" id="{30BEE809-1329-5299-833B-0909D8C6DD9F}"/>
              </a:ext>
            </a:extLst>
          </p:cNvPr>
          <p:cNvSpPr/>
          <p:nvPr/>
        </p:nvSpPr>
        <p:spPr>
          <a:xfrm>
            <a:off x="7947115" y="1408004"/>
            <a:ext cx="3370064" cy="1864585"/>
          </a:xfrm>
          <a:prstGeom prst="roundRect">
            <a:avLst>
              <a:gd name="adj" fmla="val 4777"/>
            </a:avLst>
          </a:prstGeom>
          <a:solidFill>
            <a:srgbClr val="E7EDF9"/>
          </a:solid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43AF132A-8E60-36BF-ED2C-BD72DDC035FE}"/>
              </a:ext>
            </a:extLst>
          </p:cNvPr>
          <p:cNvSpPr/>
          <p:nvPr/>
        </p:nvSpPr>
        <p:spPr>
          <a:xfrm>
            <a:off x="8465006" y="1414254"/>
            <a:ext cx="233428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476FD6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</a:rPr>
              <a:t>Import form Github</a:t>
            </a: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2E347688-203E-7264-5327-54F99516330D}"/>
              </a:ext>
            </a:extLst>
          </p:cNvPr>
          <p:cNvSpPr/>
          <p:nvPr/>
        </p:nvSpPr>
        <p:spPr>
          <a:xfrm>
            <a:off x="8169285" y="1761440"/>
            <a:ext cx="2925723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Times New Roman" panose="02020603050405020304" charset="0"/>
                <a:ea typeface="Roboto" pitchFamily="34" charset="-122"/>
                <a:cs typeface="Times New Roman" panose="02020603050405020304" charset="0"/>
              </a:rPr>
              <a:t>Google Colab makes it easy to import existing notebooks from websites like</a:t>
            </a:r>
            <a:r>
              <a:rPr lang="en-US" altLang="zh-CN" sz="1750" dirty="0">
                <a:solidFill>
                  <a:srgbClr val="15213F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 Github.</a:t>
            </a:r>
            <a:endParaRPr lang="zh-CN" altLang="en-US" sz="1750" dirty="0">
              <a:solidFill>
                <a:srgbClr val="15213F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ADABD02D-2ED4-21AA-F85B-42E186D25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226" y="3752227"/>
            <a:ext cx="3511424" cy="2796631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8CE44368-DCE8-9E08-FAF5-37F551F83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332" y="3752227"/>
            <a:ext cx="3589407" cy="2796630"/>
          </a:xfrm>
          <a:prstGeom prst="rect">
            <a:avLst/>
          </a:prstGeom>
        </p:spPr>
      </p:pic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2BC8A094-D07A-60BB-BA61-CB683C1E43F9}"/>
              </a:ext>
            </a:extLst>
          </p:cNvPr>
          <p:cNvCxnSpPr>
            <a:stCxn id="16" idx="3"/>
            <a:endCxn id="18" idx="1"/>
          </p:cNvCxnSpPr>
          <p:nvPr/>
        </p:nvCxnSpPr>
        <p:spPr>
          <a:xfrm flipV="1">
            <a:off x="5561650" y="5150542"/>
            <a:ext cx="457682" cy="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6094BA27-1DE6-D0B5-AE3C-E0031C4C6D80}"/>
              </a:ext>
            </a:extLst>
          </p:cNvPr>
          <p:cNvCxnSpPr>
            <a:stCxn id="12" idx="2"/>
            <a:endCxn id="21" idx="0"/>
          </p:cNvCxnSpPr>
          <p:nvPr/>
        </p:nvCxnSpPr>
        <p:spPr>
          <a:xfrm flipH="1">
            <a:off x="5881607" y="3272589"/>
            <a:ext cx="3750540" cy="265859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77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163CDC1-CD3B-8B6B-D88B-9C25ED18D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3113"/>
            <a:ext cx="12223731" cy="270647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EF77D17-77EF-682C-E90A-F8823453D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Step 6: Change the Runtime Type</a:t>
            </a:r>
            <a:endParaRPr lang="zh-TW" altLang="en-US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329BA53-2EAD-CA4E-BF66-87BA665D8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830D6-9343-4186-B4B0-B600E5C5FB6B}" type="slidenum">
              <a:rPr lang="zh-TW" altLang="en-US" smtClean="0"/>
              <a:pPr/>
              <a:t>9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0AA1F3F-6107-533D-1181-01D716F1D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9417" y="1334825"/>
            <a:ext cx="2915749" cy="350064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B7602730-8F3B-5949-5A6D-50DDD36233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7520" y="1223438"/>
            <a:ext cx="4991009" cy="3612032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3C3A25A3-D36A-E7E8-6139-C5B0049438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1924379"/>
            <a:ext cx="2390476" cy="2009524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90F5E0D5-BC4D-4CFE-6F86-9D0E8D1D2661}"/>
              </a:ext>
            </a:extLst>
          </p:cNvPr>
          <p:cNvSpPr/>
          <p:nvPr/>
        </p:nvSpPr>
        <p:spPr>
          <a:xfrm>
            <a:off x="3347634" y="2061275"/>
            <a:ext cx="1937288" cy="482246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CDFF71E7-2EC5-9127-E12E-575D8B5D9918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1611824" y="2302398"/>
            <a:ext cx="1735810" cy="106921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E914BD81-73EB-ABE4-4092-D5B3258E0D18}"/>
              </a:ext>
            </a:extLst>
          </p:cNvPr>
          <p:cNvSpPr/>
          <p:nvPr/>
        </p:nvSpPr>
        <p:spPr>
          <a:xfrm>
            <a:off x="464949" y="2805193"/>
            <a:ext cx="1146875" cy="112871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B0A3C2E-04C9-A434-593A-CCDA59E642E4}"/>
              </a:ext>
            </a:extLst>
          </p:cNvPr>
          <p:cNvSpPr/>
          <p:nvPr/>
        </p:nvSpPr>
        <p:spPr>
          <a:xfrm>
            <a:off x="3347634" y="2805193"/>
            <a:ext cx="4370522" cy="73405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900ABC2-8424-7659-C90F-87AD0E2A0751}"/>
              </a:ext>
            </a:extLst>
          </p:cNvPr>
          <p:cNvSpPr/>
          <p:nvPr/>
        </p:nvSpPr>
        <p:spPr>
          <a:xfrm>
            <a:off x="11174278" y="1854887"/>
            <a:ext cx="260888" cy="37801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F44EEFB-BD53-0B4A-22D3-0482F7470E13}"/>
              </a:ext>
            </a:extLst>
          </p:cNvPr>
          <p:cNvSpPr/>
          <p:nvPr/>
        </p:nvSpPr>
        <p:spPr>
          <a:xfrm>
            <a:off x="8648054" y="2433234"/>
            <a:ext cx="2787112" cy="31973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D5CC5FEB-6F25-5A5C-CD29-37D45DA5476F}"/>
              </a:ext>
            </a:extLst>
          </p:cNvPr>
          <p:cNvCxnSpPr>
            <a:stCxn id="21" idx="1"/>
          </p:cNvCxnSpPr>
          <p:nvPr/>
        </p:nvCxnSpPr>
        <p:spPr>
          <a:xfrm flipH="1" flipV="1">
            <a:off x="5098942" y="1596325"/>
            <a:ext cx="3549112" cy="99677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BEFDC551-5DE5-4037-5E5E-12908DBF4B8F}"/>
              </a:ext>
            </a:extLst>
          </p:cNvPr>
          <p:cNvSpPr/>
          <p:nvPr/>
        </p:nvSpPr>
        <p:spPr>
          <a:xfrm>
            <a:off x="3161654" y="1334825"/>
            <a:ext cx="1937288" cy="46477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69362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ENTIMETER_SERIES_ID_KEY" val="alcqvginm4e7hht47rvpur3r61vyn3by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472</Words>
  <Application>Microsoft Office PowerPoint</Application>
  <PresentationFormat>宽屏</PresentationFormat>
  <Paragraphs>54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佈景主題</vt:lpstr>
      <vt:lpstr>COMP1021 Introduction to Computer Science</vt:lpstr>
      <vt:lpstr>Learning Outcomes</vt:lpstr>
      <vt:lpstr>Unlock the Power of Google Colab</vt:lpstr>
      <vt:lpstr>Step 1: Creat Your Account</vt:lpstr>
      <vt:lpstr>Step 2: Understand the Colab Interface</vt:lpstr>
      <vt:lpstr>Step 3: Creat a New Notebook</vt:lpstr>
      <vt:lpstr> Step 4: Write and Run the Code</vt:lpstr>
      <vt:lpstr>Step 5: Open an Existing Notebook</vt:lpstr>
      <vt:lpstr>Step 6: Change the Runtime 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Yokhong Wong</dc:creator>
  <cp:lastModifiedBy>LIU Kangdi</cp:lastModifiedBy>
  <cp:revision>37</cp:revision>
  <dcterms:created xsi:type="dcterms:W3CDTF">2023-09-25T18:07:42Z</dcterms:created>
  <dcterms:modified xsi:type="dcterms:W3CDTF">2023-10-30T09:39:55Z</dcterms:modified>
</cp:coreProperties>
</file>

<file path=docProps/thumbnail.jpeg>
</file>